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Jura Semi-Bold" charset="1" panose="00000700000000000000"/>
      <p:regular r:id="rId27"/>
    </p:embeddedFont>
    <p:embeddedFont>
      <p:font typeface="HK Grotesk Medium" charset="1" panose="00000600000000000000"/>
      <p:regular r:id="rId28"/>
    </p:embeddedFont>
    <p:embeddedFont>
      <p:font typeface="HK Grotesk Light" charset="1" panose="00000400000000000000"/>
      <p:regular r:id="rId29"/>
    </p:embeddedFont>
    <p:embeddedFont>
      <p:font typeface="HK Grotesk Bold" charset="1" panose="00000800000000000000"/>
      <p:regular r:id="rId30"/>
    </p:embeddedFont>
    <p:embeddedFont>
      <p:font typeface="Jura Medium" charset="1" panose="000006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6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3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6.png" Type="http://schemas.openxmlformats.org/officeDocument/2006/relationships/image"/><Relationship Id="rId4" Target="../media/image41.png" Type="http://schemas.openxmlformats.org/officeDocument/2006/relationships/image"/><Relationship Id="rId5" Target="../media/image4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10.jpeg" Type="http://schemas.openxmlformats.org/officeDocument/2006/relationships/image"/><Relationship Id="rId6" Target="../media/image11.png" Type="http://schemas.openxmlformats.org/officeDocument/2006/relationships/image"/><Relationship Id="rId7" Target="../media/image12.jpe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11" Target="../media/image25.svg" Type="http://schemas.openxmlformats.org/officeDocument/2006/relationships/image"/><Relationship Id="rId12" Target="../media/image26.png" Type="http://schemas.openxmlformats.org/officeDocument/2006/relationships/image"/><Relationship Id="rId13" Target="../media/image27.png" Type="http://schemas.openxmlformats.org/officeDocument/2006/relationships/image"/><Relationship Id="rId14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../media/image2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975" y="-456403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876069" y="6951084"/>
            <a:ext cx="7466110" cy="2312429"/>
          </a:xfrm>
          <a:prstGeom prst="rect">
            <a:avLst/>
          </a:prstGeom>
          <a:solidFill>
            <a:srgbClr val="393BE4"/>
          </a:solidFill>
        </p:spPr>
      </p:sp>
      <p:sp>
        <p:nvSpPr>
          <p:cNvPr name="Freeform 4" id="4"/>
          <p:cNvSpPr/>
          <p:nvPr/>
        </p:nvSpPr>
        <p:spPr>
          <a:xfrm flipH="false" flipV="false" rot="436196">
            <a:off x="6190766" y="-2861850"/>
            <a:ext cx="17035324" cy="11072961"/>
          </a:xfrm>
          <a:custGeom>
            <a:avLst/>
            <a:gdLst/>
            <a:ahLst/>
            <a:cxnLst/>
            <a:rect r="r" b="b" t="t" l="l"/>
            <a:pathLst>
              <a:path h="11072961" w="17035324">
                <a:moveTo>
                  <a:pt x="0" y="0"/>
                </a:moveTo>
                <a:lnTo>
                  <a:pt x="17035324" y="0"/>
                </a:lnTo>
                <a:lnTo>
                  <a:pt x="17035324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1876069" y="6941559"/>
            <a:ext cx="14734041" cy="0"/>
          </a:xfrm>
          <a:prstGeom prst="line">
            <a:avLst/>
          </a:prstGeom>
          <a:ln cap="rnd" w="9525">
            <a:solidFill>
              <a:srgbClr val="76B5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1876069" y="9248775"/>
            <a:ext cx="14734041" cy="0"/>
          </a:xfrm>
          <a:prstGeom prst="line">
            <a:avLst/>
          </a:prstGeom>
          <a:ln cap="rnd" w="9525">
            <a:solidFill>
              <a:srgbClr val="76B5F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976598" y="728206"/>
            <a:ext cx="1461454" cy="986041"/>
          </a:xfrm>
          <a:custGeom>
            <a:avLst/>
            <a:gdLst/>
            <a:ahLst/>
            <a:cxnLst/>
            <a:rect r="r" b="b" t="t" l="l"/>
            <a:pathLst>
              <a:path h="986041" w="1461454">
                <a:moveTo>
                  <a:pt x="0" y="0"/>
                </a:moveTo>
                <a:lnTo>
                  <a:pt x="1461454" y="0"/>
                </a:lnTo>
                <a:lnTo>
                  <a:pt x="1461454" y="986041"/>
                </a:lnTo>
                <a:lnTo>
                  <a:pt x="0" y="9860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10226" y="6951084"/>
            <a:ext cx="3247135" cy="2289230"/>
          </a:xfrm>
          <a:custGeom>
            <a:avLst/>
            <a:gdLst/>
            <a:ahLst/>
            <a:cxnLst/>
            <a:rect r="r" b="b" t="t" l="l"/>
            <a:pathLst>
              <a:path h="2289230" w="3247135">
                <a:moveTo>
                  <a:pt x="0" y="0"/>
                </a:moveTo>
                <a:lnTo>
                  <a:pt x="3247135" y="0"/>
                </a:lnTo>
                <a:lnTo>
                  <a:pt x="3247135" y="2289230"/>
                </a:lnTo>
                <a:lnTo>
                  <a:pt x="0" y="2289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876069" y="2591263"/>
            <a:ext cx="14599848" cy="3801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80"/>
              </a:lnSpc>
            </a:pPr>
            <a:r>
              <a:rPr lang="en-US" sz="6800" b="true">
                <a:solidFill>
                  <a:srgbClr val="FFFFFF"/>
                </a:solidFill>
                <a:latin typeface="Jura Semi-Bold"/>
                <a:ea typeface="Jura Semi-Bold"/>
                <a:cs typeface="Jura Semi-Bold"/>
                <a:sym typeface="Jura Semi-Bold"/>
              </a:rPr>
              <a:t>Програмна система для ведення блогів мандрівників та обміну особистими історіями та порадами. Бек-енд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84524" y="7590297"/>
            <a:ext cx="6335846" cy="51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48"/>
              </a:lnSpc>
            </a:pPr>
            <a:r>
              <a:rPr lang="en-US" b="true" sz="3725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Дузь М.С., ПЗПІ-21-3</a:t>
            </a:r>
            <a:r>
              <a:rPr lang="en-US" b="true" sz="3725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84524" y="8612092"/>
            <a:ext cx="6335846" cy="513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48"/>
              </a:lnSpc>
            </a:pPr>
            <a:r>
              <a:rPr lang="en-US" b="true" sz="3725" u="none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ст.викл. Олійник О.В.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84524" y="7224236"/>
            <a:ext cx="6335846" cy="31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ВИК</a:t>
            </a:r>
            <a:r>
              <a:rPr lang="en-US" sz="21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ОНАЛА: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84524" y="8246030"/>
            <a:ext cx="6335846" cy="315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1"/>
              </a:lnSpc>
            </a:pPr>
            <a:r>
              <a:rPr lang="en-US" sz="21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К</a:t>
            </a:r>
            <a:r>
              <a:rPr lang="en-US" sz="2199">
                <a:solidFill>
                  <a:srgbClr val="FFFFFF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ЕРІВНИК: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3951" y="1687761"/>
            <a:ext cx="12317472" cy="7570539"/>
          </a:xfrm>
          <a:custGeom>
            <a:avLst/>
            <a:gdLst/>
            <a:ahLst/>
            <a:cxnLst/>
            <a:rect r="r" b="b" t="t" l="l"/>
            <a:pathLst>
              <a:path h="7570539" w="12317472">
                <a:moveTo>
                  <a:pt x="0" y="0"/>
                </a:moveTo>
                <a:lnTo>
                  <a:pt x="12317472" y="0"/>
                </a:lnTo>
                <a:lnTo>
                  <a:pt x="12317472" y="7570539"/>
                </a:lnTo>
                <a:lnTo>
                  <a:pt x="0" y="7570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2755574" y="127951"/>
            <a:ext cx="13238935" cy="90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7"/>
              </a:lnSpc>
              <a:spcBef>
                <a:spcPct val="0"/>
              </a:spcBef>
            </a:pPr>
            <a:r>
              <a:rPr lang="en-US" sz="5574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Діаграма</a:t>
            </a:r>
            <a:r>
              <a:rPr lang="en-US" sz="5574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послідовності обробки запиту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2715" y="1435072"/>
            <a:ext cx="13462570" cy="8632873"/>
          </a:xfrm>
          <a:custGeom>
            <a:avLst/>
            <a:gdLst/>
            <a:ahLst/>
            <a:cxnLst/>
            <a:rect r="r" b="b" t="t" l="l"/>
            <a:pathLst>
              <a:path h="8632873" w="13462570">
                <a:moveTo>
                  <a:pt x="0" y="0"/>
                </a:moveTo>
                <a:lnTo>
                  <a:pt x="13462570" y="0"/>
                </a:lnTo>
                <a:lnTo>
                  <a:pt x="13462570" y="8632873"/>
                </a:lnTo>
                <a:lnTo>
                  <a:pt x="0" y="8632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27186" y="12444"/>
            <a:ext cx="13694945" cy="1422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9"/>
              </a:lnSpc>
              <a:spcBef>
                <a:spcPct val="0"/>
              </a:spcBef>
            </a:pPr>
            <a:r>
              <a:rPr lang="en-US" sz="433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Діаграма</a:t>
            </a:r>
            <a:r>
              <a:rPr lang="en-US" sz="433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послідовності обробки запиту з винятком (DbUpdateException)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36766" y="1508792"/>
            <a:ext cx="13207080" cy="8469040"/>
          </a:xfrm>
          <a:custGeom>
            <a:avLst/>
            <a:gdLst/>
            <a:ahLst/>
            <a:cxnLst/>
            <a:rect r="r" b="b" t="t" l="l"/>
            <a:pathLst>
              <a:path h="8469040" w="13207080">
                <a:moveTo>
                  <a:pt x="0" y="0"/>
                </a:moveTo>
                <a:lnTo>
                  <a:pt x="13207079" y="0"/>
                </a:lnTo>
                <a:lnTo>
                  <a:pt x="13207079" y="8469040"/>
                </a:lnTo>
                <a:lnTo>
                  <a:pt x="0" y="8469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65262" y="108734"/>
            <a:ext cx="6750087" cy="101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39"/>
              </a:lnSpc>
              <a:spcBef>
                <a:spcPct val="0"/>
              </a:spcBef>
            </a:pPr>
            <a:r>
              <a:rPr lang="en-US" sz="6338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Діаграма</a:t>
            </a:r>
            <a:r>
              <a:rPr lang="en-US" sz="6338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пакетів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6694829" cy="10287000"/>
          </a:xfrm>
          <a:custGeom>
            <a:avLst/>
            <a:gdLst/>
            <a:ahLst/>
            <a:cxnLst/>
            <a:rect r="r" b="b" t="t" l="l"/>
            <a:pathLst>
              <a:path h="10287000" w="6694829">
                <a:moveTo>
                  <a:pt x="0" y="0"/>
                </a:moveTo>
                <a:lnTo>
                  <a:pt x="6694829" y="0"/>
                </a:lnTo>
                <a:lnTo>
                  <a:pt x="669482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7465219" y="336064"/>
            <a:ext cx="8740094" cy="101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39"/>
              </a:lnSpc>
              <a:spcBef>
                <a:spcPct val="0"/>
              </a:spcBef>
            </a:pPr>
            <a:r>
              <a:rPr lang="en-US" sz="6338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ER-діаграма</a:t>
            </a:r>
            <a:r>
              <a:rPr lang="en-US" sz="6338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бази даних 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804033">
            <a:off x="10352651" y="7277190"/>
            <a:ext cx="12649512" cy="8222182"/>
          </a:xfrm>
          <a:custGeom>
            <a:avLst/>
            <a:gdLst/>
            <a:ahLst/>
            <a:cxnLst/>
            <a:rect r="r" b="b" t="t" l="l"/>
            <a:pathLst>
              <a:path h="8222182" w="1264951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408781" y="2432402"/>
            <a:ext cx="9850519" cy="5285039"/>
          </a:xfrm>
          <a:custGeom>
            <a:avLst/>
            <a:gdLst/>
            <a:ahLst/>
            <a:cxnLst/>
            <a:rect r="r" b="b" t="t" l="l"/>
            <a:pathLst>
              <a:path h="5285039" w="9850519">
                <a:moveTo>
                  <a:pt x="0" y="0"/>
                </a:moveTo>
                <a:lnTo>
                  <a:pt x="9850519" y="0"/>
                </a:lnTo>
                <a:lnTo>
                  <a:pt x="9850519" y="5285039"/>
                </a:lnTo>
                <a:lnTo>
                  <a:pt x="0" y="52850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04033">
            <a:off x="10046163" y="6008914"/>
            <a:ext cx="12649512" cy="8222182"/>
          </a:xfrm>
          <a:custGeom>
            <a:avLst/>
            <a:gdLst/>
            <a:ahLst/>
            <a:cxnLst/>
            <a:rect r="r" b="b" t="t" l="l"/>
            <a:pathLst>
              <a:path h="8222182" w="12649512">
                <a:moveTo>
                  <a:pt x="0" y="0"/>
                </a:moveTo>
                <a:lnTo>
                  <a:pt x="12649511" y="0"/>
                </a:lnTo>
                <a:lnTo>
                  <a:pt x="12649511" y="8222182"/>
                </a:lnTo>
                <a:lnTo>
                  <a:pt x="0" y="82221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84842" y="163655"/>
            <a:ext cx="7986077" cy="6952758"/>
          </a:xfrm>
          <a:custGeom>
            <a:avLst/>
            <a:gdLst/>
            <a:ahLst/>
            <a:cxnLst/>
            <a:rect r="r" b="b" t="t" l="l"/>
            <a:pathLst>
              <a:path h="6952758" w="7986077">
                <a:moveTo>
                  <a:pt x="0" y="0"/>
                </a:moveTo>
                <a:lnTo>
                  <a:pt x="7986077" y="0"/>
                </a:lnTo>
                <a:lnTo>
                  <a:pt x="7986077" y="6952759"/>
                </a:lnTo>
                <a:lnTo>
                  <a:pt x="0" y="6952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2326" y="6797336"/>
            <a:ext cx="10145553" cy="3322669"/>
          </a:xfrm>
          <a:custGeom>
            <a:avLst/>
            <a:gdLst/>
            <a:ahLst/>
            <a:cxnLst/>
            <a:rect r="r" b="b" t="t" l="l"/>
            <a:pathLst>
              <a:path h="3322669" w="10145553">
                <a:moveTo>
                  <a:pt x="0" y="0"/>
                </a:moveTo>
                <a:lnTo>
                  <a:pt x="10145554" y="0"/>
                </a:lnTo>
                <a:lnTo>
                  <a:pt x="10145554" y="3322669"/>
                </a:lnTo>
                <a:lnTo>
                  <a:pt x="0" y="33226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72986" y="633414"/>
            <a:ext cx="6374131" cy="3006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78"/>
              </a:lnSpc>
              <a:spcBef>
                <a:spcPct val="0"/>
              </a:spcBef>
            </a:pPr>
            <a:r>
              <a:rPr lang="en-US" sz="45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Діаграма</a:t>
            </a:r>
            <a:r>
              <a:rPr lang="en-US" sz="459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послідовності відправлення повідомлень при отриманні коментаря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18584" y="127149"/>
            <a:ext cx="10574653" cy="10032702"/>
          </a:xfrm>
          <a:custGeom>
            <a:avLst/>
            <a:gdLst/>
            <a:ahLst/>
            <a:cxnLst/>
            <a:rect r="r" b="b" t="t" l="l"/>
            <a:pathLst>
              <a:path h="10032702" w="10574653">
                <a:moveTo>
                  <a:pt x="0" y="0"/>
                </a:moveTo>
                <a:lnTo>
                  <a:pt x="10574653" y="0"/>
                </a:lnTo>
                <a:lnTo>
                  <a:pt x="10574653" y="10032702"/>
                </a:lnTo>
                <a:lnTo>
                  <a:pt x="0" y="100327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4908" y="5024896"/>
            <a:ext cx="7046055" cy="4889099"/>
          </a:xfrm>
          <a:custGeom>
            <a:avLst/>
            <a:gdLst/>
            <a:ahLst/>
            <a:cxnLst/>
            <a:rect r="r" b="b" t="t" l="l"/>
            <a:pathLst>
              <a:path h="4889099" w="7046055">
                <a:moveTo>
                  <a:pt x="0" y="0"/>
                </a:moveTo>
                <a:lnTo>
                  <a:pt x="7046054" y="0"/>
                </a:lnTo>
                <a:lnTo>
                  <a:pt x="7046054" y="4889099"/>
                </a:lnTo>
                <a:lnTo>
                  <a:pt x="0" y="4889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5083" y="284636"/>
            <a:ext cx="5977559" cy="313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87"/>
              </a:lnSpc>
              <a:spcBef>
                <a:spcPct val="0"/>
              </a:spcBef>
            </a:pPr>
            <a:r>
              <a:rPr lang="en-US" sz="3836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Діаграма</a:t>
            </a:r>
            <a:r>
              <a:rPr lang="en-US" sz="3836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алгоритму збереження вкладень поста з перевіркою та завантаженням в Azure Blob Storage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04033">
            <a:off x="9593493" y="5704443"/>
            <a:ext cx="12649512" cy="8222182"/>
          </a:xfrm>
          <a:custGeom>
            <a:avLst/>
            <a:gdLst/>
            <a:ahLst/>
            <a:cxnLst/>
            <a:rect r="r" b="b" t="t" l="l"/>
            <a:pathLst>
              <a:path h="8222182" w="1264951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52943" y="2126221"/>
            <a:ext cx="12106922" cy="7551692"/>
          </a:xfrm>
          <a:custGeom>
            <a:avLst/>
            <a:gdLst/>
            <a:ahLst/>
            <a:cxnLst/>
            <a:rect r="r" b="b" t="t" l="l"/>
            <a:pathLst>
              <a:path h="7551692" w="12106922">
                <a:moveTo>
                  <a:pt x="0" y="0"/>
                </a:moveTo>
                <a:lnTo>
                  <a:pt x="12106922" y="0"/>
                </a:lnTo>
                <a:lnTo>
                  <a:pt x="12106922" y="7551692"/>
                </a:lnTo>
                <a:lnTo>
                  <a:pt x="0" y="755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72256"/>
            <a:ext cx="14621807" cy="163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04"/>
              </a:lnSpc>
              <a:spcBef>
                <a:spcPct val="0"/>
              </a:spcBef>
            </a:pPr>
            <a:r>
              <a:rPr lang="en-US" sz="5003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Використання стороннього API для додавання інформації про міста та країни</a:t>
            </a:r>
            <a:r>
              <a:rPr lang="en-US" sz="5003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у базу даних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04033">
            <a:off x="9593493" y="5704443"/>
            <a:ext cx="12649512" cy="8222182"/>
          </a:xfrm>
          <a:custGeom>
            <a:avLst/>
            <a:gdLst/>
            <a:ahLst/>
            <a:cxnLst/>
            <a:rect r="r" b="b" t="t" l="l"/>
            <a:pathLst>
              <a:path h="8222182" w="1264951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56004" y="1869651"/>
            <a:ext cx="8968690" cy="7791550"/>
          </a:xfrm>
          <a:custGeom>
            <a:avLst/>
            <a:gdLst/>
            <a:ahLst/>
            <a:cxnLst/>
            <a:rect r="r" b="b" t="t" l="l"/>
            <a:pathLst>
              <a:path h="7791550" w="8968690">
                <a:moveTo>
                  <a:pt x="0" y="0"/>
                </a:moveTo>
                <a:lnTo>
                  <a:pt x="8968691" y="0"/>
                </a:lnTo>
                <a:lnTo>
                  <a:pt x="8968691" y="7791550"/>
                </a:lnTo>
                <a:lnTo>
                  <a:pt x="0" y="77915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61858" y="181781"/>
            <a:ext cx="15895698" cy="164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0"/>
              </a:lnSpc>
              <a:spcBef>
                <a:spcPct val="0"/>
              </a:spcBef>
            </a:pPr>
            <a:r>
              <a:rPr lang="en-US" sz="506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Отримання інформації</a:t>
            </a:r>
            <a:r>
              <a:rPr lang="en-US" sz="506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 про поточного користувача</a:t>
            </a:r>
          </a:p>
          <a:p>
            <a:pPr algn="l">
              <a:lnSpc>
                <a:spcPts val="6590"/>
              </a:lnSpc>
              <a:spcBef>
                <a:spcPct val="0"/>
              </a:spcBef>
            </a:pPr>
            <a:r>
              <a:rPr lang="en-US" sz="5069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Використання HttpContextAccessor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1858" y="1745665"/>
            <a:ext cx="4717556" cy="6795670"/>
          </a:xfrm>
          <a:custGeom>
            <a:avLst/>
            <a:gdLst/>
            <a:ahLst/>
            <a:cxnLst/>
            <a:rect r="r" b="b" t="t" l="l"/>
            <a:pathLst>
              <a:path h="6795670" w="4717556">
                <a:moveTo>
                  <a:pt x="0" y="0"/>
                </a:moveTo>
                <a:lnTo>
                  <a:pt x="4717556" y="0"/>
                </a:lnTo>
                <a:lnTo>
                  <a:pt x="4717556" y="6795670"/>
                </a:lnTo>
                <a:lnTo>
                  <a:pt x="0" y="67956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-1804033">
            <a:off x="9593493" y="5704443"/>
            <a:ext cx="12649512" cy="8222182"/>
          </a:xfrm>
          <a:custGeom>
            <a:avLst/>
            <a:gdLst/>
            <a:ahLst/>
            <a:cxnLst/>
            <a:rect r="r" b="b" t="t" l="l"/>
            <a:pathLst>
              <a:path h="8222182" w="1264951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27424" y="1617277"/>
            <a:ext cx="7649011" cy="5039965"/>
          </a:xfrm>
          <a:custGeom>
            <a:avLst/>
            <a:gdLst/>
            <a:ahLst/>
            <a:cxnLst/>
            <a:rect r="r" b="b" t="t" l="l"/>
            <a:pathLst>
              <a:path h="5039965" w="7649011">
                <a:moveTo>
                  <a:pt x="0" y="0"/>
                </a:moveTo>
                <a:lnTo>
                  <a:pt x="7649011" y="0"/>
                </a:lnTo>
                <a:lnTo>
                  <a:pt x="7649011" y="5039965"/>
                </a:lnTo>
                <a:lnTo>
                  <a:pt x="0" y="50399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6942992"/>
            <a:ext cx="8773286" cy="2631986"/>
          </a:xfrm>
          <a:custGeom>
            <a:avLst/>
            <a:gdLst/>
            <a:ahLst/>
            <a:cxnLst/>
            <a:rect r="r" b="b" t="t" l="l"/>
            <a:pathLst>
              <a:path h="2631986" w="8773286">
                <a:moveTo>
                  <a:pt x="0" y="0"/>
                </a:moveTo>
                <a:lnTo>
                  <a:pt x="8773286" y="0"/>
                </a:lnTo>
                <a:lnTo>
                  <a:pt x="8773286" y="2631986"/>
                </a:lnTo>
                <a:lnTo>
                  <a:pt x="0" y="26319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861858" y="320230"/>
            <a:ext cx="15430998" cy="91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17"/>
              </a:lnSpc>
              <a:spcBef>
                <a:spcPct val="0"/>
              </a:spcBef>
            </a:pPr>
            <a:r>
              <a:rPr lang="en-US" sz="5628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Тестування застосунку за допомогою Postman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04033">
            <a:off x="9593493" y="5704443"/>
            <a:ext cx="12649512" cy="8222182"/>
          </a:xfrm>
          <a:custGeom>
            <a:avLst/>
            <a:gdLst/>
            <a:ahLst/>
            <a:cxnLst/>
            <a:rect r="r" b="b" t="t" l="l"/>
            <a:pathLst>
              <a:path h="8222182" w="1264951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6938" y="1793274"/>
            <a:ext cx="9037654" cy="6394140"/>
          </a:xfrm>
          <a:custGeom>
            <a:avLst/>
            <a:gdLst/>
            <a:ahLst/>
            <a:cxnLst/>
            <a:rect r="r" b="b" t="t" l="l"/>
            <a:pathLst>
              <a:path h="6394140" w="9037654">
                <a:moveTo>
                  <a:pt x="0" y="0"/>
                </a:moveTo>
                <a:lnTo>
                  <a:pt x="9037654" y="0"/>
                </a:lnTo>
                <a:lnTo>
                  <a:pt x="9037654" y="6394141"/>
                </a:lnTo>
                <a:lnTo>
                  <a:pt x="0" y="63941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098613" y="3374892"/>
            <a:ext cx="7868418" cy="6304570"/>
          </a:xfrm>
          <a:custGeom>
            <a:avLst/>
            <a:gdLst/>
            <a:ahLst/>
            <a:cxnLst/>
            <a:rect r="r" b="b" t="t" l="l"/>
            <a:pathLst>
              <a:path h="6304570" w="7868418">
                <a:moveTo>
                  <a:pt x="0" y="0"/>
                </a:moveTo>
                <a:lnTo>
                  <a:pt x="7868418" y="0"/>
                </a:lnTo>
                <a:lnTo>
                  <a:pt x="7868418" y="6304570"/>
                </a:lnTo>
                <a:lnTo>
                  <a:pt x="0" y="63045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861858" y="143681"/>
            <a:ext cx="5196700" cy="13762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086"/>
              </a:lnSpc>
              <a:spcBef>
                <a:spcPct val="0"/>
              </a:spcBef>
            </a:pPr>
            <a:r>
              <a:rPr lang="en-US" sz="8528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Публікації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6196">
            <a:off x="7185769" y="-3693786"/>
            <a:ext cx="17035324" cy="11072961"/>
          </a:xfrm>
          <a:custGeom>
            <a:avLst/>
            <a:gdLst/>
            <a:ahLst/>
            <a:cxnLst/>
            <a:rect r="r" b="b" t="t" l="l"/>
            <a:pathLst>
              <a:path h="11072961" w="17035324">
                <a:moveTo>
                  <a:pt x="0" y="0"/>
                </a:moveTo>
                <a:lnTo>
                  <a:pt x="17035325" y="0"/>
                </a:lnTo>
                <a:lnTo>
                  <a:pt x="17035325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804033">
            <a:off x="-5296056" y="7646304"/>
            <a:ext cx="12649512" cy="8222182"/>
          </a:xfrm>
          <a:custGeom>
            <a:avLst/>
            <a:gdLst/>
            <a:ahLst/>
            <a:cxnLst/>
            <a:rect r="r" b="b" t="t" l="l"/>
            <a:pathLst>
              <a:path h="8222182" w="12649512">
                <a:moveTo>
                  <a:pt x="12649512" y="0"/>
                </a:moveTo>
                <a:lnTo>
                  <a:pt x="0" y="0"/>
                </a:lnTo>
                <a:lnTo>
                  <a:pt x="0" y="8222183"/>
                </a:lnTo>
                <a:lnTo>
                  <a:pt x="12649512" y="8222183"/>
                </a:lnTo>
                <a:lnTo>
                  <a:pt x="1264951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84470" y="1285482"/>
            <a:ext cx="7623603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Мета роботи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76069" y="3197258"/>
            <a:ext cx="14596364" cy="3026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87"/>
              </a:lnSpc>
              <a:spcBef>
                <a:spcPct val="0"/>
              </a:spcBef>
            </a:pPr>
            <a:r>
              <a:rPr lang="en-US" sz="4605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створення серверної частини веб системи, яка дає можливість мандрівникам вести особисті блоги, ділитися особистим досвідом подорожей, порадами та взаємодіяти з іншими користувачами платформи.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1441" y="791295"/>
            <a:ext cx="6892136" cy="110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Висновки</a:t>
            </a:r>
          </a:p>
        </p:txBody>
      </p:sp>
      <p:sp>
        <p:nvSpPr>
          <p:cNvPr name="AutoShape 3" id="3"/>
          <p:cNvSpPr/>
          <p:nvPr/>
        </p:nvSpPr>
        <p:spPr>
          <a:xfrm rot="-5400000">
            <a:off x="3656834" y="5477641"/>
            <a:ext cx="10964807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020809" y="3168170"/>
            <a:ext cx="7238491" cy="961072"/>
            <a:chOff x="0" y="0"/>
            <a:chExt cx="9651322" cy="128143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1537822" y="-33655"/>
              <a:ext cx="8113500" cy="102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Реалізовано сервер</a:t>
              </a: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ну частину програмної системи для ведення блогів мандрівників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-5080"/>
              <a:ext cx="10304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b="true" sz="2300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3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11441" y="3168170"/>
            <a:ext cx="7238491" cy="964882"/>
            <a:chOff x="0" y="0"/>
            <a:chExt cx="9651322" cy="128651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1537822" y="-28575"/>
              <a:ext cx="8113500" cy="102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Проведе</a:t>
              </a: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но аналіз предметної галузі та досліджено сучасні платформи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5080"/>
              <a:ext cx="1030472" cy="467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b="true" sz="2300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020809" y="5607434"/>
            <a:ext cx="7238491" cy="1527810"/>
            <a:chOff x="0" y="0"/>
            <a:chExt cx="9651322" cy="203708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1537822" y="-33655"/>
              <a:ext cx="8113500" cy="102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Успішно проведе</a:t>
              </a: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но тестування ключових функцій програмної системи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5080"/>
              <a:ext cx="10304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b="true" sz="2300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4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11441" y="5607434"/>
            <a:ext cx="7238491" cy="1531620"/>
            <a:chOff x="0" y="0"/>
            <a:chExt cx="9651322" cy="204216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1537822" y="-28575"/>
              <a:ext cx="8113500" cy="10293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Сформовано вимоги та спроектов</a:t>
              </a:r>
              <a:r>
                <a:rPr lang="en-US" sz="24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ано архітектуру серверної частини системи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5080"/>
              <a:ext cx="1030472" cy="4673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b="true" sz="2300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2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975" y="-456403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66204" y="1028700"/>
            <a:ext cx="8155591" cy="8217220"/>
          </a:xfrm>
          <a:custGeom>
            <a:avLst/>
            <a:gdLst/>
            <a:ahLst/>
            <a:cxnLst/>
            <a:rect r="r" b="b" t="t" l="l"/>
            <a:pathLst>
              <a:path h="8217220" w="8155591">
                <a:moveTo>
                  <a:pt x="0" y="0"/>
                </a:moveTo>
                <a:lnTo>
                  <a:pt x="8155592" y="0"/>
                </a:lnTo>
                <a:lnTo>
                  <a:pt x="8155592" y="8217220"/>
                </a:lnTo>
                <a:lnTo>
                  <a:pt x="0" y="82172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3000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88323" y="4630442"/>
            <a:ext cx="9806995" cy="1108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67"/>
              </a:lnSpc>
            </a:pPr>
            <a:r>
              <a:rPr lang="en-US" b="true" sz="7988">
                <a:solidFill>
                  <a:srgbClr val="FFFFFF"/>
                </a:solidFill>
                <a:latin typeface="HK Grotesk Medium"/>
                <a:ea typeface="HK Grotesk Medium"/>
                <a:cs typeface="HK Grotesk Medium"/>
                <a:sym typeface="HK Grotesk Medium"/>
              </a:rPr>
              <a:t>Дякую за увагу!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21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36196">
            <a:off x="6190766" y="-2861850"/>
            <a:ext cx="17035324" cy="11072961"/>
          </a:xfrm>
          <a:custGeom>
            <a:avLst/>
            <a:gdLst/>
            <a:ahLst/>
            <a:cxnLst/>
            <a:rect r="r" b="b" t="t" l="l"/>
            <a:pathLst>
              <a:path h="11072961" w="17035324">
                <a:moveTo>
                  <a:pt x="0" y="0"/>
                </a:moveTo>
                <a:lnTo>
                  <a:pt x="17035324" y="0"/>
                </a:lnTo>
                <a:lnTo>
                  <a:pt x="17035324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36196">
            <a:off x="-2614497" y="7709848"/>
            <a:ext cx="9179567" cy="5966719"/>
          </a:xfrm>
          <a:custGeom>
            <a:avLst/>
            <a:gdLst/>
            <a:ahLst/>
            <a:cxnLst/>
            <a:rect r="r" b="b" t="t" l="l"/>
            <a:pathLst>
              <a:path h="5966719" w="9179567">
                <a:moveTo>
                  <a:pt x="0" y="0"/>
                </a:moveTo>
                <a:lnTo>
                  <a:pt x="9179567" y="0"/>
                </a:lnTo>
                <a:lnTo>
                  <a:pt x="9179567" y="5966719"/>
                </a:lnTo>
                <a:lnTo>
                  <a:pt x="0" y="5966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26389" y="408779"/>
            <a:ext cx="9469443" cy="9469443"/>
          </a:xfrm>
          <a:custGeom>
            <a:avLst/>
            <a:gdLst/>
            <a:ahLst/>
            <a:cxnLst/>
            <a:rect r="r" b="b" t="t" l="l"/>
            <a:pathLst>
              <a:path h="9469443" w="9469443">
                <a:moveTo>
                  <a:pt x="0" y="0"/>
                </a:moveTo>
                <a:lnTo>
                  <a:pt x="9469443" y="0"/>
                </a:lnTo>
                <a:lnTo>
                  <a:pt x="9469443" y="9469442"/>
                </a:lnTo>
                <a:lnTo>
                  <a:pt x="0" y="9469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60975" y="-456403"/>
            <a:ext cx="18609951" cy="11199807"/>
          </a:xfrm>
          <a:custGeom>
            <a:avLst/>
            <a:gdLst/>
            <a:ahLst/>
            <a:cxnLst/>
            <a:rect r="r" b="b" t="t" l="l"/>
            <a:pathLst>
              <a:path h="11199807" w="18609951">
                <a:moveTo>
                  <a:pt x="0" y="0"/>
                </a:moveTo>
                <a:lnTo>
                  <a:pt x="18609950" y="0"/>
                </a:lnTo>
                <a:lnTo>
                  <a:pt x="18609950" y="11199806"/>
                </a:lnTo>
                <a:lnTo>
                  <a:pt x="0" y="111998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36196">
            <a:off x="6190766" y="-2861850"/>
            <a:ext cx="17035324" cy="11072961"/>
          </a:xfrm>
          <a:custGeom>
            <a:avLst/>
            <a:gdLst/>
            <a:ahLst/>
            <a:cxnLst/>
            <a:rect r="r" b="b" t="t" l="l"/>
            <a:pathLst>
              <a:path h="11072961" w="17035324">
                <a:moveTo>
                  <a:pt x="0" y="0"/>
                </a:moveTo>
                <a:lnTo>
                  <a:pt x="17035324" y="0"/>
                </a:lnTo>
                <a:lnTo>
                  <a:pt x="17035324" y="11072961"/>
                </a:lnTo>
                <a:lnTo>
                  <a:pt x="0" y="110729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168970">
            <a:off x="6305956" y="5899373"/>
            <a:ext cx="14151146" cy="9198245"/>
          </a:xfrm>
          <a:custGeom>
            <a:avLst/>
            <a:gdLst/>
            <a:ahLst/>
            <a:cxnLst/>
            <a:rect r="r" b="b" t="t" l="l"/>
            <a:pathLst>
              <a:path h="9198245" w="14151146">
                <a:moveTo>
                  <a:pt x="0" y="0"/>
                </a:moveTo>
                <a:lnTo>
                  <a:pt x="14151146" y="0"/>
                </a:lnTo>
                <a:lnTo>
                  <a:pt x="14151146" y="9198245"/>
                </a:lnTo>
                <a:lnTo>
                  <a:pt x="0" y="91982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845289"/>
            <a:ext cx="5588354" cy="2298211"/>
          </a:xfrm>
          <a:custGeom>
            <a:avLst/>
            <a:gdLst/>
            <a:ahLst/>
            <a:cxnLst/>
            <a:rect r="r" b="b" t="t" l="l"/>
            <a:pathLst>
              <a:path h="2298211" w="5588354">
                <a:moveTo>
                  <a:pt x="0" y="0"/>
                </a:moveTo>
                <a:lnTo>
                  <a:pt x="5588354" y="0"/>
                </a:lnTo>
                <a:lnTo>
                  <a:pt x="5588354" y="2298211"/>
                </a:lnTo>
                <a:lnTo>
                  <a:pt x="0" y="22982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391206" y="4267188"/>
            <a:ext cx="6107274" cy="1784469"/>
          </a:xfrm>
          <a:custGeom>
            <a:avLst/>
            <a:gdLst/>
            <a:ahLst/>
            <a:cxnLst/>
            <a:rect r="r" b="b" t="t" l="l"/>
            <a:pathLst>
              <a:path h="1784469" w="6107274">
                <a:moveTo>
                  <a:pt x="0" y="0"/>
                </a:moveTo>
                <a:lnTo>
                  <a:pt x="6107275" y="0"/>
                </a:lnTo>
                <a:lnTo>
                  <a:pt x="6107275" y="1784469"/>
                </a:lnTo>
                <a:lnTo>
                  <a:pt x="0" y="17844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25938" y="8189626"/>
            <a:ext cx="1314103" cy="1314103"/>
          </a:xfrm>
          <a:custGeom>
            <a:avLst/>
            <a:gdLst/>
            <a:ahLst/>
            <a:cxnLst/>
            <a:rect r="r" b="b" t="t" l="l"/>
            <a:pathLst>
              <a:path h="1314103" w="1314103">
                <a:moveTo>
                  <a:pt x="0" y="0"/>
                </a:moveTo>
                <a:lnTo>
                  <a:pt x="1314103" y="0"/>
                </a:lnTo>
                <a:lnTo>
                  <a:pt x="1314103" y="1314103"/>
                </a:lnTo>
                <a:lnTo>
                  <a:pt x="0" y="13141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463788" y="8189626"/>
            <a:ext cx="1301700" cy="1301700"/>
          </a:xfrm>
          <a:custGeom>
            <a:avLst/>
            <a:gdLst/>
            <a:ahLst/>
            <a:cxnLst/>
            <a:rect r="r" b="b" t="t" l="l"/>
            <a:pathLst>
              <a:path h="1301700" w="1301700">
                <a:moveTo>
                  <a:pt x="0" y="0"/>
                </a:moveTo>
                <a:lnTo>
                  <a:pt x="1301700" y="0"/>
                </a:lnTo>
                <a:lnTo>
                  <a:pt x="1301700" y="1301700"/>
                </a:lnTo>
                <a:lnTo>
                  <a:pt x="0" y="1301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53582" y="8278015"/>
            <a:ext cx="1643089" cy="1137326"/>
          </a:xfrm>
          <a:custGeom>
            <a:avLst/>
            <a:gdLst/>
            <a:ahLst/>
            <a:cxnLst/>
            <a:rect r="r" b="b" t="t" l="l"/>
            <a:pathLst>
              <a:path h="1137326" w="1643089">
                <a:moveTo>
                  <a:pt x="0" y="0"/>
                </a:moveTo>
                <a:lnTo>
                  <a:pt x="1643088" y="0"/>
                </a:lnTo>
                <a:lnTo>
                  <a:pt x="1643088" y="1137325"/>
                </a:lnTo>
                <a:lnTo>
                  <a:pt x="0" y="11373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350727" y="300758"/>
            <a:ext cx="10976296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 b="true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Ан</a:t>
            </a:r>
            <a:r>
              <a:rPr lang="en-US" b="true" sz="7200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аліз існуючих рішень</a:t>
            </a:r>
          </a:p>
          <a:p>
            <a:pPr algn="l">
              <a:lnSpc>
                <a:spcPts val="8640"/>
              </a:lnSpc>
            </a:pPr>
          </a:p>
        </p:txBody>
      </p:sp>
      <p:grpSp>
        <p:nvGrpSpPr>
          <p:cNvPr name="Group 11" id="11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804033">
            <a:off x="9593493" y="5704443"/>
            <a:ext cx="12649512" cy="8222182"/>
          </a:xfrm>
          <a:custGeom>
            <a:avLst/>
            <a:gdLst/>
            <a:ahLst/>
            <a:cxnLst/>
            <a:rect r="r" b="b" t="t" l="l"/>
            <a:pathLst>
              <a:path h="8222182" w="12649512">
                <a:moveTo>
                  <a:pt x="0" y="0"/>
                </a:moveTo>
                <a:lnTo>
                  <a:pt x="12649511" y="0"/>
                </a:lnTo>
                <a:lnTo>
                  <a:pt x="12649511" y="8222183"/>
                </a:lnTo>
                <a:lnTo>
                  <a:pt x="0" y="82221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62169" y="198527"/>
            <a:ext cx="9613609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b="true" sz="7200">
                <a:solidFill>
                  <a:srgbClr val="000000"/>
                </a:solidFill>
                <a:latin typeface="Jura Medium"/>
                <a:ea typeface="Jura Medium"/>
                <a:cs typeface="Jura Medium"/>
                <a:sym typeface="Jura Medium"/>
              </a:rPr>
              <a:t>Постановка задачі</a:t>
            </a:r>
          </a:p>
          <a:p>
            <a:pPr algn="l">
              <a:lnSpc>
                <a:spcPts val="864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876069" y="2278311"/>
            <a:ext cx="7422826" cy="926782"/>
            <a:chOff x="0" y="0"/>
            <a:chExt cx="9897101" cy="123571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320675"/>
              <a:ext cx="1020503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b="true" sz="2300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1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1497874" y="-30480"/>
              <a:ext cx="8399227" cy="12585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02"/>
                </a:lnSpc>
              </a:pPr>
              <a:r>
                <a:rPr lang="en-US" sz="2925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Розрізн</a:t>
              </a:r>
              <a:r>
                <a:rPr lang="en-US" sz="2925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ені сервіси для тревел-контенту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066765" y="2241164"/>
            <a:ext cx="6360955" cy="9534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02"/>
              </a:lnSpc>
            </a:pPr>
            <a:r>
              <a:rPr lang="en-US" sz="2925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Єди</a:t>
            </a:r>
            <a:r>
              <a:rPr lang="en-US" sz="2925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на платформа для ведення блогів мандрівників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876069" y="5461873"/>
            <a:ext cx="7495334" cy="952500"/>
            <a:chOff x="0" y="0"/>
            <a:chExt cx="9993778" cy="12700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342900"/>
              <a:ext cx="10304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b="true" sz="2300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3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12506" y="-38100"/>
              <a:ext cx="8481273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Відсутність аналітики для травел-блогерів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1086178" y="5423773"/>
            <a:ext cx="6360955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Статистика відвіданих міст, країн та підписників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876069" y="3720872"/>
            <a:ext cx="7495334" cy="952500"/>
            <a:chOff x="0" y="0"/>
            <a:chExt cx="9993778" cy="127000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1512506" y="-38100"/>
              <a:ext cx="8481273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Ві</a:t>
              </a:r>
              <a:r>
                <a:rPr lang="en-US" sz="30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дсутня можливість розширеного пошуку та фільтрації дописів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342900"/>
              <a:ext cx="1030472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b="true" sz="2300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066765" y="3430360"/>
            <a:ext cx="6360955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Пошук </a:t>
            </a:r>
            <a:r>
              <a:rPr lang="en-US" sz="30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дописів за назвою та тегами; фільтрація за локацією, категоріями та бюджетом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876069" y="7200969"/>
            <a:ext cx="7623603" cy="952500"/>
            <a:chOff x="0" y="0"/>
            <a:chExt cx="10164804" cy="1270000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1538389" y="-38100"/>
              <a:ext cx="8626414" cy="1308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  <a:r>
                <a:rPr lang="en-US" sz="30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Недостатня с</a:t>
              </a:r>
              <a:r>
                <a:rPr lang="en-US" sz="3000">
                  <a:solidFill>
                    <a:srgbClr val="000000"/>
                  </a:solidFill>
                  <a:latin typeface="HK Grotesk Light"/>
                  <a:ea typeface="HK Grotesk Light"/>
                  <a:cs typeface="HK Grotesk Light"/>
                  <a:sym typeface="HK Grotesk Light"/>
                </a:rPr>
                <a:t>оціальна взаємодія між користувачами в реальному часі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342900"/>
              <a:ext cx="1048107" cy="457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60"/>
                </a:lnSpc>
              </a:pPr>
              <a:r>
                <a:rPr lang="en-US" b="true" sz="2300">
                  <a:solidFill>
                    <a:srgbClr val="000000"/>
                  </a:solidFill>
                  <a:latin typeface="Jura Medium"/>
                  <a:ea typeface="Jura Medium"/>
                  <a:cs typeface="Jura Medium"/>
                  <a:sym typeface="Jura Medium"/>
                </a:rPr>
                <a:t>4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086178" y="7158106"/>
            <a:ext cx="6469811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Впровадження </a:t>
            </a:r>
            <a:r>
              <a:rPr lang="en-US" sz="3000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лайків, коментарів та сповіщень в реальному часі</a:t>
            </a:r>
          </a:p>
        </p:txBody>
      </p:sp>
      <p:sp>
        <p:nvSpPr>
          <p:cNvPr name="AutoShape 20" id="20"/>
          <p:cNvSpPr/>
          <p:nvPr/>
        </p:nvSpPr>
        <p:spPr>
          <a:xfrm>
            <a:off x="1948577" y="3411310"/>
            <a:ext cx="742282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9298895" y="3406547"/>
            <a:ext cx="8128825" cy="476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1876069" y="6759961"/>
            <a:ext cx="742282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V="true">
            <a:off x="8937322" y="6755199"/>
            <a:ext cx="8417890" cy="4763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>
            <a:off x="1948577" y="5114380"/>
            <a:ext cx="742282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9371403" y="5109617"/>
            <a:ext cx="8056317" cy="4762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>
            <a:off x="1948577" y="8594476"/>
            <a:ext cx="7422826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7" id="27"/>
          <p:cNvSpPr/>
          <p:nvPr/>
        </p:nvSpPr>
        <p:spPr>
          <a:xfrm>
            <a:off x="9768974" y="7677219"/>
            <a:ext cx="933802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9768974" y="6000512"/>
            <a:ext cx="933802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9768974" y="4260464"/>
            <a:ext cx="933802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0" id="30"/>
          <p:cNvSpPr/>
          <p:nvPr/>
        </p:nvSpPr>
        <p:spPr>
          <a:xfrm>
            <a:off x="9768974" y="2746465"/>
            <a:ext cx="933802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flipV="true">
            <a:off x="9144000" y="8589714"/>
            <a:ext cx="8283720" cy="4763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37041" y="1790133"/>
            <a:ext cx="13780502" cy="8218241"/>
          </a:xfrm>
          <a:custGeom>
            <a:avLst/>
            <a:gdLst/>
            <a:ahLst/>
            <a:cxnLst/>
            <a:rect r="r" b="b" t="t" l="l"/>
            <a:pathLst>
              <a:path h="8218241" w="13780502">
                <a:moveTo>
                  <a:pt x="0" y="0"/>
                </a:moveTo>
                <a:lnTo>
                  <a:pt x="13780502" y="0"/>
                </a:lnTo>
                <a:lnTo>
                  <a:pt x="13780502" y="8218241"/>
                </a:lnTo>
                <a:lnTo>
                  <a:pt x="0" y="8218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84471" y="536948"/>
            <a:ext cx="14018337" cy="926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4"/>
              </a:lnSpc>
              <a:spcBef>
                <a:spcPct val="0"/>
              </a:spcBef>
            </a:pPr>
            <a:r>
              <a:rPr lang="en-US" sz="5703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Use Сase - Неавторизований користувач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70275" y="387716"/>
            <a:ext cx="13368327" cy="9725430"/>
          </a:xfrm>
          <a:custGeom>
            <a:avLst/>
            <a:gdLst/>
            <a:ahLst/>
            <a:cxnLst/>
            <a:rect r="r" b="b" t="t" l="l"/>
            <a:pathLst>
              <a:path h="9725430" w="13368327">
                <a:moveTo>
                  <a:pt x="0" y="0"/>
                </a:moveTo>
                <a:lnTo>
                  <a:pt x="13368327" y="0"/>
                </a:lnTo>
                <a:lnTo>
                  <a:pt x="13368327" y="9725430"/>
                </a:lnTo>
                <a:lnTo>
                  <a:pt x="0" y="9725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4995" y="349616"/>
            <a:ext cx="2665280" cy="140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52"/>
              </a:lnSpc>
              <a:spcBef>
                <a:spcPct val="0"/>
              </a:spcBef>
            </a:pPr>
            <a:r>
              <a:rPr lang="en-US" sz="4348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Use Сase - Блогер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07522" y="1266715"/>
            <a:ext cx="12335038" cy="8860380"/>
          </a:xfrm>
          <a:custGeom>
            <a:avLst/>
            <a:gdLst/>
            <a:ahLst/>
            <a:cxnLst/>
            <a:rect r="r" b="b" t="t" l="l"/>
            <a:pathLst>
              <a:path h="8860380" w="12335038">
                <a:moveTo>
                  <a:pt x="0" y="0"/>
                </a:moveTo>
                <a:lnTo>
                  <a:pt x="12335038" y="0"/>
                </a:lnTo>
                <a:lnTo>
                  <a:pt x="12335038" y="8860380"/>
                </a:lnTo>
                <a:lnTo>
                  <a:pt x="0" y="8860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30137" y="127951"/>
            <a:ext cx="8889807" cy="90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47"/>
              </a:lnSpc>
              <a:spcBef>
                <a:spcPct val="0"/>
              </a:spcBef>
            </a:pPr>
            <a:r>
              <a:rPr lang="en-US" sz="5574">
                <a:solidFill>
                  <a:srgbClr val="000000"/>
                </a:solidFill>
                <a:latin typeface="HK Grotesk Light"/>
                <a:ea typeface="HK Grotesk Light"/>
                <a:cs typeface="HK Grotesk Light"/>
                <a:sym typeface="HK Grotesk Light"/>
              </a:rPr>
              <a:t>Use Сase - Адміністратор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-1646970" y="-981584"/>
            <a:ext cx="8272451" cy="4978512"/>
          </a:xfrm>
          <a:custGeom>
            <a:avLst/>
            <a:gdLst/>
            <a:ahLst/>
            <a:cxnLst/>
            <a:rect r="r" b="b" t="t" l="l"/>
            <a:pathLst>
              <a:path h="4978512" w="8272451">
                <a:moveTo>
                  <a:pt x="0" y="0"/>
                </a:moveTo>
                <a:lnTo>
                  <a:pt x="8272451" y="0"/>
                </a:lnTo>
                <a:lnTo>
                  <a:pt x="8272451" y="4978511"/>
                </a:lnTo>
                <a:lnTo>
                  <a:pt x="0" y="49785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37353" y="446080"/>
            <a:ext cx="4246365" cy="2123182"/>
          </a:xfrm>
          <a:custGeom>
            <a:avLst/>
            <a:gdLst/>
            <a:ahLst/>
            <a:cxnLst/>
            <a:rect r="r" b="b" t="t" l="l"/>
            <a:pathLst>
              <a:path h="2123182" w="4246365">
                <a:moveTo>
                  <a:pt x="0" y="0"/>
                </a:moveTo>
                <a:lnTo>
                  <a:pt x="4246365" y="0"/>
                </a:lnTo>
                <a:lnTo>
                  <a:pt x="4246365" y="2123183"/>
                </a:lnTo>
                <a:lnTo>
                  <a:pt x="0" y="2123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688977" y="530361"/>
            <a:ext cx="3099681" cy="1790066"/>
          </a:xfrm>
          <a:custGeom>
            <a:avLst/>
            <a:gdLst/>
            <a:ahLst/>
            <a:cxnLst/>
            <a:rect r="r" b="b" t="t" l="l"/>
            <a:pathLst>
              <a:path h="1790066" w="3099681">
                <a:moveTo>
                  <a:pt x="0" y="0"/>
                </a:moveTo>
                <a:lnTo>
                  <a:pt x="3099681" y="0"/>
                </a:lnTo>
                <a:lnTo>
                  <a:pt x="3099681" y="1790066"/>
                </a:lnTo>
                <a:lnTo>
                  <a:pt x="0" y="17900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150" y="5537256"/>
            <a:ext cx="4055217" cy="2701789"/>
          </a:xfrm>
          <a:custGeom>
            <a:avLst/>
            <a:gdLst/>
            <a:ahLst/>
            <a:cxnLst/>
            <a:rect r="r" b="b" t="t" l="l"/>
            <a:pathLst>
              <a:path h="2701789" w="4055217">
                <a:moveTo>
                  <a:pt x="0" y="0"/>
                </a:moveTo>
                <a:lnTo>
                  <a:pt x="4055217" y="0"/>
                </a:lnTo>
                <a:lnTo>
                  <a:pt x="4055217" y="2701789"/>
                </a:lnTo>
                <a:lnTo>
                  <a:pt x="0" y="27017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173460" y="3069194"/>
            <a:ext cx="2367700" cy="2367700"/>
          </a:xfrm>
          <a:custGeom>
            <a:avLst/>
            <a:gdLst/>
            <a:ahLst/>
            <a:cxnLst/>
            <a:rect r="r" b="b" t="t" l="l"/>
            <a:pathLst>
              <a:path h="2367700" w="2367700">
                <a:moveTo>
                  <a:pt x="0" y="0"/>
                </a:moveTo>
                <a:lnTo>
                  <a:pt x="2367700" y="0"/>
                </a:lnTo>
                <a:lnTo>
                  <a:pt x="2367700" y="2367700"/>
                </a:lnTo>
                <a:lnTo>
                  <a:pt x="0" y="2367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35282" y="2862191"/>
            <a:ext cx="5007071" cy="2781706"/>
          </a:xfrm>
          <a:custGeom>
            <a:avLst/>
            <a:gdLst/>
            <a:ahLst/>
            <a:cxnLst/>
            <a:rect r="r" b="b" t="t" l="l"/>
            <a:pathLst>
              <a:path h="2781706" w="5007071">
                <a:moveTo>
                  <a:pt x="0" y="0"/>
                </a:moveTo>
                <a:lnTo>
                  <a:pt x="5007071" y="0"/>
                </a:lnTo>
                <a:lnTo>
                  <a:pt x="5007071" y="2781706"/>
                </a:lnTo>
                <a:lnTo>
                  <a:pt x="0" y="278170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83718" y="2862191"/>
            <a:ext cx="2969585" cy="2969585"/>
          </a:xfrm>
          <a:custGeom>
            <a:avLst/>
            <a:gdLst/>
            <a:ahLst/>
            <a:cxnLst/>
            <a:rect r="r" b="b" t="t" l="l"/>
            <a:pathLst>
              <a:path h="2969585" w="2969585">
                <a:moveTo>
                  <a:pt x="0" y="0"/>
                </a:moveTo>
                <a:lnTo>
                  <a:pt x="2969585" y="0"/>
                </a:lnTo>
                <a:lnTo>
                  <a:pt x="2969585" y="2969586"/>
                </a:lnTo>
                <a:lnTo>
                  <a:pt x="0" y="29695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080972" y="6672753"/>
            <a:ext cx="3427432" cy="2755020"/>
          </a:xfrm>
          <a:custGeom>
            <a:avLst/>
            <a:gdLst/>
            <a:ahLst/>
            <a:cxnLst/>
            <a:rect r="r" b="b" t="t" l="l"/>
            <a:pathLst>
              <a:path h="2755020" w="3427432">
                <a:moveTo>
                  <a:pt x="0" y="0"/>
                </a:moveTo>
                <a:lnTo>
                  <a:pt x="3427431" y="0"/>
                </a:lnTo>
                <a:lnTo>
                  <a:pt x="3427431" y="2755020"/>
                </a:lnTo>
                <a:lnTo>
                  <a:pt x="0" y="27550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10787" y="6626356"/>
            <a:ext cx="3626947" cy="2631944"/>
          </a:xfrm>
          <a:custGeom>
            <a:avLst/>
            <a:gdLst/>
            <a:ahLst/>
            <a:cxnLst/>
            <a:rect r="r" b="b" t="t" l="l"/>
            <a:pathLst>
              <a:path h="2631944" w="3626947">
                <a:moveTo>
                  <a:pt x="0" y="0"/>
                </a:moveTo>
                <a:lnTo>
                  <a:pt x="3626947" y="0"/>
                </a:lnTo>
                <a:lnTo>
                  <a:pt x="3626947" y="2631944"/>
                </a:lnTo>
                <a:lnTo>
                  <a:pt x="0" y="263194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2405" t="-19658" r="-1603" b="-2367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305786" y="8239045"/>
            <a:ext cx="5076289" cy="1116784"/>
          </a:xfrm>
          <a:custGeom>
            <a:avLst/>
            <a:gdLst/>
            <a:ahLst/>
            <a:cxnLst/>
            <a:rect r="r" b="b" t="t" l="l"/>
            <a:pathLst>
              <a:path h="1116784" w="5076289">
                <a:moveTo>
                  <a:pt x="0" y="0"/>
                </a:moveTo>
                <a:lnTo>
                  <a:pt x="5076289" y="0"/>
                </a:lnTo>
                <a:lnTo>
                  <a:pt x="5076289" y="1116784"/>
                </a:lnTo>
                <a:lnTo>
                  <a:pt x="0" y="111678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937182" y="268090"/>
            <a:ext cx="2801104" cy="2801104"/>
          </a:xfrm>
          <a:custGeom>
            <a:avLst/>
            <a:gdLst/>
            <a:ahLst/>
            <a:cxnLst/>
            <a:rect r="r" b="b" t="t" l="l"/>
            <a:pathLst>
              <a:path h="2801104" w="2801104">
                <a:moveTo>
                  <a:pt x="0" y="0"/>
                </a:moveTo>
                <a:lnTo>
                  <a:pt x="2801104" y="0"/>
                </a:lnTo>
                <a:lnTo>
                  <a:pt x="2801104" y="2801104"/>
                </a:lnTo>
                <a:lnTo>
                  <a:pt x="0" y="280110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06520" y="1815660"/>
            <a:ext cx="5058463" cy="150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29"/>
              </a:lnSpc>
            </a:pPr>
            <a:r>
              <a:rPr lang="en-US" b="true" sz="5499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Інс</a:t>
            </a:r>
            <a:r>
              <a:rPr lang="en-US" b="true" sz="5499" u="none">
                <a:solidFill>
                  <a:srgbClr val="FFFFFF"/>
                </a:solidFill>
                <a:latin typeface="Jura Medium"/>
                <a:ea typeface="Jura Medium"/>
                <a:cs typeface="Jura Medium"/>
                <a:sym typeface="Jura Medium"/>
              </a:rPr>
              <a:t>трументи розробки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498481" y="393214"/>
            <a:ext cx="1321033" cy="132103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6475917" y="543291"/>
            <a:ext cx="1334258" cy="1020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63"/>
              </a:lnSpc>
              <a:spcBef>
                <a:spcPct val="0"/>
              </a:spcBef>
            </a:pPr>
            <a:r>
              <a:rPr lang="en-US" b="true" sz="6356">
                <a:solidFill>
                  <a:srgbClr val="FFFFFF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DAGplVG38yo</dc:identifier>
  <dcterms:modified xsi:type="dcterms:W3CDTF">2011-08-01T06:04:30Z</dcterms:modified>
  <cp:revision>1</cp:revision>
  <dc:title>Синий Творческий Градиент Краткая Слайдовая Презентация Блиц-Резюме</dc:title>
</cp:coreProperties>
</file>